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87" r:id="rId2"/>
    <p:sldId id="328" r:id="rId3"/>
    <p:sldId id="326" r:id="rId4"/>
    <p:sldId id="327" r:id="rId5"/>
    <p:sldId id="258" r:id="rId6"/>
    <p:sldId id="329" r:id="rId7"/>
    <p:sldId id="268" r:id="rId8"/>
    <p:sldId id="325" r:id="rId9"/>
    <p:sldId id="322" r:id="rId10"/>
    <p:sldId id="281" r:id="rId11"/>
    <p:sldId id="331" r:id="rId12"/>
    <p:sldId id="598" r:id="rId13"/>
    <p:sldId id="332" r:id="rId14"/>
    <p:sldId id="272" r:id="rId15"/>
    <p:sldId id="335" r:id="rId16"/>
    <p:sldId id="336" r:id="rId17"/>
    <p:sldId id="289" r:id="rId18"/>
    <p:sldId id="296" r:id="rId19"/>
    <p:sldId id="297" r:id="rId20"/>
    <p:sldId id="324" r:id="rId21"/>
    <p:sldId id="330" r:id="rId22"/>
    <p:sldId id="596" r:id="rId23"/>
    <p:sldId id="334" r:id="rId24"/>
    <p:sldId id="343" r:id="rId25"/>
    <p:sldId id="340" r:id="rId26"/>
    <p:sldId id="270" r:id="rId27"/>
    <p:sldId id="597" r:id="rId28"/>
    <p:sldId id="345" r:id="rId29"/>
    <p:sldId id="314" r:id="rId30"/>
    <p:sldId id="315" r:id="rId31"/>
    <p:sldId id="323" r:id="rId32"/>
    <p:sldId id="447" r:id="rId33"/>
    <p:sldId id="455" r:id="rId34"/>
    <p:sldId id="305" r:id="rId35"/>
    <p:sldId id="312" r:id="rId36"/>
    <p:sldId id="259" r:id="rId37"/>
    <p:sldId id="595" r:id="rId38"/>
    <p:sldId id="260" r:id="rId39"/>
    <p:sldId id="265" r:id="rId40"/>
    <p:sldId id="266" r:id="rId41"/>
    <p:sldId id="446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37CD46-3273-4821-B3F1-27FF31198A92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9C46F7-220D-4382-B444-41EB3B616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6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2B1DAE-A222-4EC2-A4AD-F4684738FDB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981904-1BC6-45AD-9343-70F2F0893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6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0DF14E-7AC5-49A2-A3C5-66061F95645E}" type="slidenum">
              <a:rPr lang="en-US"/>
              <a:pPr/>
              <a:t>7</a:t>
            </a:fld>
            <a:endParaRPr lang="en-US"/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491" y="4489056"/>
            <a:ext cx="5255204" cy="4254095"/>
          </a:xfrm>
          <a:noFill/>
          <a:ln/>
        </p:spPr>
        <p:txBody>
          <a:bodyPr lIns="95903" tIns="48764" rIns="95903" bIns="48764"/>
          <a:lstStyle/>
          <a:p>
            <a:endParaRPr lang="en-US" dirty="0"/>
          </a:p>
        </p:txBody>
      </p:sp>
      <p:sp>
        <p:nvSpPr>
          <p:cNvPr id="254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09613"/>
            <a:ext cx="4724400" cy="3543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119335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5C9C6-69D7-4411-8BA2-352AE62BEFF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2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C8F0CC-35A6-4FA3-9D92-D33E9A74550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82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5C9C6-69D7-4411-8BA2-352AE62BEF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10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5C9C6-69D7-4411-8BA2-352AE62BEFF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8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5C9C6-69D7-4411-8BA2-352AE62BEF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57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5C9C6-69D7-4411-8BA2-352AE62BEFF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9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0DF14E-7AC5-49A2-A3C5-66061F95645E}" type="slidenum">
              <a:rPr lang="en-US"/>
              <a:pPr/>
              <a:t>15</a:t>
            </a:fld>
            <a:endParaRPr lang="en-US"/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491" y="4489056"/>
            <a:ext cx="5255204" cy="4254095"/>
          </a:xfrm>
          <a:noFill/>
          <a:ln/>
        </p:spPr>
        <p:txBody>
          <a:bodyPr lIns="95903" tIns="48764" rIns="95903" bIns="48764"/>
          <a:lstStyle/>
          <a:p>
            <a:endParaRPr lang="en-US" dirty="0"/>
          </a:p>
        </p:txBody>
      </p:sp>
      <p:sp>
        <p:nvSpPr>
          <p:cNvPr id="254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09613"/>
            <a:ext cx="4724400" cy="3543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871767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0DF14E-7AC5-49A2-A3C5-66061F95645E}" type="slidenum">
              <a:rPr lang="en-US"/>
              <a:pPr/>
              <a:t>16</a:t>
            </a:fld>
            <a:endParaRPr lang="en-US"/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491" y="4489056"/>
            <a:ext cx="5255204" cy="4254095"/>
          </a:xfrm>
          <a:noFill/>
          <a:ln/>
        </p:spPr>
        <p:txBody>
          <a:bodyPr lIns="95903" tIns="48764" rIns="95903" bIns="48764"/>
          <a:lstStyle/>
          <a:p>
            <a:endParaRPr lang="en-US" dirty="0"/>
          </a:p>
        </p:txBody>
      </p:sp>
      <p:sp>
        <p:nvSpPr>
          <p:cNvPr id="254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709613"/>
            <a:ext cx="4724400" cy="354330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7494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5C9C6-69D7-4411-8BA2-352AE62BEFF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600" y="4343400"/>
            <a:ext cx="4343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MEETING NAME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2057400"/>
          </a:xfrm>
        </p:spPr>
        <p:txBody>
          <a:bodyPr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329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96200" cy="1143000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8466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05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962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81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(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2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8466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4D07A30-CCEE-46E7-AA62-3E0E5007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520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5306786" cy="48466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2"/>
          </p:nvPr>
        </p:nvSpPr>
        <p:spPr>
          <a:xfrm>
            <a:off x="5902779" y="1325562"/>
            <a:ext cx="2784022" cy="232387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/>
          </p:nvPr>
        </p:nvSpPr>
        <p:spPr>
          <a:xfrm>
            <a:off x="5902779" y="3831998"/>
            <a:ext cx="2784022" cy="232387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2412704-41A2-4DAE-8ECC-4791E562F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347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6057900" cy="48466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2"/>
          </p:nvPr>
        </p:nvSpPr>
        <p:spPr>
          <a:xfrm>
            <a:off x="6662057" y="1325562"/>
            <a:ext cx="2024743" cy="152377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6662057" y="4648427"/>
            <a:ext cx="2024743" cy="152377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6662057" y="2986994"/>
            <a:ext cx="2024743" cy="152377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3F8BA8-D3F5-41CE-A5F3-BCC5CE18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435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1371600"/>
            <a:ext cx="8229600" cy="48006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A7129C5-B2CB-4534-BCEC-A39988222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9074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4648200" y="1981200"/>
            <a:ext cx="4038600" cy="28956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57200" y="1981200"/>
            <a:ext cx="4038600" cy="28956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4876800"/>
            <a:ext cx="4038600" cy="4572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4876800"/>
            <a:ext cx="4038600" cy="4572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317F938-0455-482C-8A14-AE053735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489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4D5A2F3-4BB4-47DF-8AD2-50BBDBCE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959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7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562"/>
            <a:ext cx="8229600" cy="4999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00800"/>
            <a:ext cx="17716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e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3352800"/>
          </a:xfrm>
        </p:spPr>
        <p:txBody>
          <a:bodyPr/>
          <a:lstStyle/>
          <a:p>
            <a:r>
              <a:rPr lang="en-US" sz="5400" dirty="0"/>
              <a:t>Stretching Your Budget with Pavement Preservation</a:t>
            </a: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3200" dirty="0"/>
              <a:t> March 2021</a:t>
            </a:r>
          </a:p>
        </p:txBody>
      </p:sp>
    </p:spTree>
    <p:extLst>
      <p:ext uri="{BB962C8B-B14F-4D97-AF65-F5344CB8AC3E}">
        <p14:creationId xmlns:p14="http://schemas.microsoft.com/office/powerpoint/2010/main" val="1156594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54" y="1828800"/>
            <a:ext cx="4015946" cy="29718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828800"/>
            <a:ext cx="4015946" cy="297180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628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Pavement Preservation “Definition”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52400" y="1645920"/>
            <a:ext cx="8686800" cy="4525963"/>
          </a:xfrm>
        </p:spPr>
        <p:txBody>
          <a:bodyPr>
            <a:normAutofit/>
          </a:bodyPr>
          <a:lstStyle/>
          <a:p>
            <a:pPr indent="0" eaLnBrk="1" hangingPunct="1">
              <a:buFont typeface="Wingdings" pitchFamily="2" charset="2"/>
              <a:buNone/>
            </a:pPr>
            <a:r>
              <a:rPr lang="en-US" sz="3200" dirty="0"/>
              <a:t>Pavement preservation is a program employing a network level, </a:t>
            </a:r>
            <a:r>
              <a:rPr lang="en-US" sz="3200" b="1" u="sng" dirty="0">
                <a:solidFill>
                  <a:srgbClr val="C00000"/>
                </a:solidFill>
              </a:rPr>
              <a:t>long-term strategy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that enhances pavement performance by using an integrated, cost-effective </a:t>
            </a:r>
            <a:r>
              <a:rPr lang="en-US" sz="3200" b="1" u="sng" dirty="0">
                <a:solidFill>
                  <a:srgbClr val="C00000"/>
                </a:solidFill>
              </a:rPr>
              <a:t>set of practices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that </a:t>
            </a:r>
            <a:r>
              <a:rPr lang="en-US" sz="3200" b="1" u="sng" dirty="0">
                <a:solidFill>
                  <a:srgbClr val="C00000"/>
                </a:solidFill>
              </a:rPr>
              <a:t>extend pavement life</a:t>
            </a:r>
            <a:r>
              <a:rPr lang="en-US" sz="3200" dirty="0"/>
              <a:t>, improve safety and meet motorist expectations.</a:t>
            </a:r>
          </a:p>
          <a:p>
            <a:pPr indent="0" eaLnBrk="1" hangingPunct="1">
              <a:buFont typeface="Wingdings" pitchFamily="2" charset="2"/>
              <a:buNone/>
            </a:pPr>
            <a:endParaRPr lang="en-US" sz="3200" dirty="0"/>
          </a:p>
          <a:p>
            <a:pPr indent="0" eaLnBrk="1" hangingPunct="1">
              <a:buFont typeface="Wingdings" pitchFamily="2" charset="2"/>
              <a:buNone/>
            </a:pPr>
            <a:r>
              <a:rPr lang="en-US" sz="2000" i="1" dirty="0"/>
              <a:t>Source:  FHWA-2005</a:t>
            </a:r>
          </a:p>
        </p:txBody>
      </p:sp>
    </p:spTree>
    <p:extLst>
      <p:ext uri="{BB962C8B-B14F-4D97-AF65-F5344CB8AC3E}">
        <p14:creationId xmlns:p14="http://schemas.microsoft.com/office/powerpoint/2010/main" val="2516324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Pavement Preservation “Definition”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52400" y="1645920"/>
            <a:ext cx="8686800" cy="4525963"/>
          </a:xfrm>
        </p:spPr>
        <p:txBody>
          <a:bodyPr>
            <a:normAutofit/>
          </a:bodyPr>
          <a:lstStyle/>
          <a:p>
            <a:pPr indent="0" algn="ctr" eaLnBrk="1" hangingPunct="1">
              <a:buFont typeface="Wingdings" pitchFamily="2" charset="2"/>
              <a:buNone/>
            </a:pPr>
            <a:r>
              <a:rPr lang="en-US" sz="3200" dirty="0"/>
              <a:t>Work that is planned and performed to improve or sustain the condition of the transportation facility in a state of good repair.</a:t>
            </a:r>
            <a:br>
              <a:rPr lang="en-US" sz="3200" dirty="0"/>
            </a:br>
            <a:endParaRPr lang="en-US" sz="3200" dirty="0"/>
          </a:p>
          <a:p>
            <a:pPr indent="0" algn="ctr" eaLnBrk="1" hangingPunct="1">
              <a:buFont typeface="Wingdings" pitchFamily="2" charset="2"/>
              <a:buNone/>
            </a:pPr>
            <a:r>
              <a:rPr lang="en-US" sz="3200" b="1" i="1" dirty="0">
                <a:solidFill>
                  <a:srgbClr val="C00000"/>
                </a:solidFill>
              </a:rPr>
              <a:t>“Keeping good roads good”</a:t>
            </a:r>
          </a:p>
          <a:p>
            <a:pPr indent="0" eaLnBrk="1" hangingPunct="1">
              <a:buFont typeface="Wingdings" pitchFamily="2" charset="2"/>
              <a:buNone/>
            </a:pPr>
            <a:endParaRPr lang="en-US" sz="3200" dirty="0"/>
          </a:p>
          <a:p>
            <a:pPr indent="0" eaLnBrk="1" hangingPunct="1">
              <a:buFont typeface="Wingdings" pitchFamily="2" charset="2"/>
              <a:buNone/>
            </a:pPr>
            <a:r>
              <a:rPr lang="en-US" sz="2000" i="1" dirty="0"/>
              <a:t>Source:  FHWA Guidance on Highway Preservation and Maintenance memo dated February 25, 2016</a:t>
            </a:r>
          </a:p>
        </p:txBody>
      </p:sp>
    </p:spTree>
    <p:extLst>
      <p:ext uri="{BB962C8B-B14F-4D97-AF65-F5344CB8AC3E}">
        <p14:creationId xmlns:p14="http://schemas.microsoft.com/office/powerpoint/2010/main" val="3578469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04787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buFont typeface="Wingdings" pitchFamily="2" charset="2"/>
              <a:buNone/>
              <a:defRPr/>
            </a:pPr>
            <a:r>
              <a:rPr lang="en-US" sz="4000" b="1" dirty="0"/>
              <a:t>Pavement Preservation is…</a:t>
            </a:r>
          </a:p>
          <a:p>
            <a:pPr marL="0" indent="0" algn="ctr" eaLnBrk="1" fontAlgn="auto" hangingPunct="1">
              <a:buFont typeface="Wingdings" pitchFamily="2" charset="2"/>
              <a:buNone/>
              <a:defRPr/>
            </a:pPr>
            <a:endParaRPr lang="en-US" sz="3200" b="1" i="1" dirty="0">
              <a:solidFill>
                <a:srgbClr val="36396E"/>
              </a:solidFill>
            </a:endParaRPr>
          </a:p>
          <a:p>
            <a:pPr marL="0" indent="0" algn="ctr" eaLnBrk="1" fontAlgn="auto" hangingPunct="1">
              <a:buFont typeface="Wingdings" pitchFamily="2" charset="2"/>
              <a:buNone/>
              <a:defRPr/>
            </a:pPr>
            <a:r>
              <a:rPr lang="en-US" sz="4400" b="1" i="1" dirty="0">
                <a:solidFill>
                  <a:srgbClr val="C00000"/>
                </a:solidFill>
              </a:rPr>
              <a:t>RIGHT TREATMENT </a:t>
            </a:r>
          </a:p>
          <a:p>
            <a:pPr marL="0" indent="0" algn="ctr" eaLnBrk="1" fontAlgn="auto" hangingPunct="1">
              <a:buFont typeface="Wingdings" pitchFamily="2" charset="2"/>
              <a:buNone/>
              <a:defRPr/>
            </a:pPr>
            <a:r>
              <a:rPr lang="en-US" sz="4400" b="1" i="1" dirty="0">
                <a:solidFill>
                  <a:srgbClr val="C00000"/>
                </a:solidFill>
              </a:rPr>
              <a:t>	  RIGHT PAVEMENT</a:t>
            </a:r>
          </a:p>
          <a:p>
            <a:pPr marL="0" indent="0" algn="ctr" eaLnBrk="1" fontAlgn="auto" hangingPunct="1">
              <a:buFont typeface="Wingdings" pitchFamily="2" charset="2"/>
              <a:buNone/>
              <a:defRPr/>
            </a:pPr>
            <a:r>
              <a:rPr lang="en-US" sz="4400" b="1" i="1" dirty="0">
                <a:solidFill>
                  <a:srgbClr val="C00000"/>
                </a:solidFill>
              </a:rPr>
              <a:t>		       RIGHT TIME</a:t>
            </a:r>
          </a:p>
          <a:p>
            <a:pPr eaLnBrk="1" fontAlgn="auto" hangingPunct="1">
              <a:buFont typeface="Wingdings" pitchFamily="2" charset="2"/>
              <a:buNone/>
              <a:defRPr/>
            </a:pPr>
            <a:endParaRPr lang="en-US" dirty="0"/>
          </a:p>
          <a:p>
            <a:pPr algn="ctr" eaLnBrk="1" fontAlgn="auto" hangingPunct="1">
              <a:buFont typeface="Wingdings" pitchFamily="2" charset="2"/>
              <a:buNone/>
              <a:defRPr/>
            </a:pPr>
            <a:r>
              <a:rPr lang="en-US" sz="3200" dirty="0"/>
              <a:t>BE </a:t>
            </a:r>
            <a:r>
              <a:rPr lang="en-US" sz="3200" b="1" i="1" u="sng" dirty="0"/>
              <a:t>PROACTIVE</a:t>
            </a:r>
            <a:r>
              <a:rPr lang="en-US" sz="3200" dirty="0"/>
              <a:t> ‘NOT’ REACTIVE!</a:t>
            </a:r>
          </a:p>
          <a:p>
            <a:pPr eaLnBrk="1" fontAlgn="auto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90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/>
              <a:t>Strategies versus Treatments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Reduced $$ and deteriorating conditions should lead to a focus on preservation</a:t>
            </a:r>
          </a:p>
          <a:p>
            <a:r>
              <a:rPr lang="en-US" sz="3200" dirty="0"/>
              <a:t>Is that happening?</a:t>
            </a:r>
          </a:p>
          <a:p>
            <a:r>
              <a:rPr lang="en-US" sz="3200" dirty="0"/>
              <a:t>Agencies moving to treatments with lower unit cost to </a:t>
            </a:r>
            <a:r>
              <a:rPr lang="en-US" sz="3200" b="1" u="sng" dirty="0"/>
              <a:t>s t r e t c h</a:t>
            </a:r>
            <a:r>
              <a:rPr lang="en-US" sz="3200" dirty="0"/>
              <a:t>  $$$</a:t>
            </a:r>
          </a:p>
          <a:p>
            <a:r>
              <a:rPr lang="en-US" sz="3200" dirty="0"/>
              <a:t>Using treatments as Band-Aids is not pavement preservation</a:t>
            </a:r>
          </a:p>
        </p:txBody>
      </p:sp>
    </p:spTree>
    <p:extLst>
      <p:ext uri="{BB962C8B-B14F-4D97-AF65-F5344CB8AC3E}">
        <p14:creationId xmlns:p14="http://schemas.microsoft.com/office/powerpoint/2010/main" val="3531545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5"/>
          <a:stretch/>
        </p:blipFill>
        <p:spPr>
          <a:xfrm>
            <a:off x="152401" y="1577651"/>
            <a:ext cx="8462861" cy="3982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842" y="678417"/>
            <a:ext cx="8583758" cy="50405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Timing vs. Cost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20998" y="3027750"/>
            <a:ext cx="2656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Think of treatment cost</a:t>
            </a:r>
          </a:p>
          <a:p>
            <a:pPr algn="ctr"/>
            <a:r>
              <a:rPr lang="en-US" sz="2000" b="1" dirty="0"/>
              <a:t>as an inverse of existing</a:t>
            </a:r>
            <a:br>
              <a:rPr lang="en-US" sz="2000" b="1" dirty="0"/>
            </a:br>
            <a:r>
              <a:rPr lang="en-US" sz="2000" b="1" dirty="0"/>
              <a:t>pavement condition!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86249" r="42709" b="3438"/>
          <a:stretch/>
        </p:blipFill>
        <p:spPr>
          <a:xfrm>
            <a:off x="4298975" y="5648296"/>
            <a:ext cx="820791" cy="4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4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3514E4-9CA1-43E7-8588-9C53AFE5FD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19"/>
          <a:stretch/>
        </p:blipFill>
        <p:spPr>
          <a:xfrm>
            <a:off x="152400" y="1600016"/>
            <a:ext cx="8839199" cy="4012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7F5724-7E55-4704-A3B8-0CBB659E1C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4"/>
          <a:stretch/>
        </p:blipFill>
        <p:spPr>
          <a:xfrm>
            <a:off x="152401" y="1600200"/>
            <a:ext cx="8839200" cy="4009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E6B949-8A5F-4212-95BF-ABCAA3568F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5598852"/>
            <a:ext cx="911439" cy="4971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 of Pavement</a:t>
            </a:r>
            <a:endParaRPr lang="en-US" dirty="0"/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5123690" y="1814988"/>
            <a:ext cx="219151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$1 of preventive </a:t>
            </a:r>
            <a:br>
              <a:rPr lang="en-US" sz="1600" b="1" dirty="0">
                <a:latin typeface="+mj-lt"/>
              </a:rPr>
            </a:br>
            <a:r>
              <a:rPr lang="en-US" sz="1600" b="1" dirty="0">
                <a:latin typeface="+mj-lt"/>
              </a:rPr>
              <a:t>maintenance here…</a:t>
            </a:r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6629400" y="3343950"/>
            <a:ext cx="20872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Eliminates or delays </a:t>
            </a:r>
          </a:p>
          <a:p>
            <a:pPr algn="ctr"/>
            <a:r>
              <a:rPr lang="en-US" sz="1600" b="1" dirty="0">
                <a:latin typeface="+mj-lt"/>
              </a:rPr>
              <a:t>spending $8 - $10 </a:t>
            </a:r>
          </a:p>
          <a:p>
            <a:pPr algn="ctr"/>
            <a:r>
              <a:rPr lang="en-US" sz="1600" b="1" dirty="0">
                <a:latin typeface="+mj-lt"/>
              </a:rPr>
              <a:t>on rehabilitation here</a:t>
            </a:r>
          </a:p>
        </p:txBody>
      </p:sp>
      <p:sp>
        <p:nvSpPr>
          <p:cNvPr id="39" name="Line 23"/>
          <p:cNvSpPr>
            <a:spLocks noChangeShapeType="1"/>
          </p:cNvSpPr>
          <p:nvPr/>
        </p:nvSpPr>
        <p:spPr bwMode="auto">
          <a:xfrm flipH="1">
            <a:off x="4655631" y="2078714"/>
            <a:ext cx="567843" cy="45086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 flipH="1">
            <a:off x="5947546" y="3977796"/>
            <a:ext cx="735730" cy="34678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Line 23"/>
          <p:cNvSpPr>
            <a:spLocks noChangeShapeType="1"/>
          </p:cNvSpPr>
          <p:nvPr/>
        </p:nvSpPr>
        <p:spPr bwMode="auto">
          <a:xfrm flipH="1">
            <a:off x="6963276" y="4197250"/>
            <a:ext cx="477737" cy="85569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57CF1E-7327-486C-B6B6-63CD1EC63E31}"/>
              </a:ext>
            </a:extLst>
          </p:cNvPr>
          <p:cNvCxnSpPr>
            <a:cxnSpLocks/>
          </p:cNvCxnSpPr>
          <p:nvPr/>
        </p:nvCxnSpPr>
        <p:spPr>
          <a:xfrm>
            <a:off x="2667000" y="4005072"/>
            <a:ext cx="296656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4E928F-E970-4B85-A1A2-BA0A6269221D}"/>
              </a:ext>
            </a:extLst>
          </p:cNvPr>
          <p:cNvSpPr txBox="1"/>
          <p:nvPr/>
        </p:nvSpPr>
        <p:spPr>
          <a:xfrm>
            <a:off x="3034614" y="2982262"/>
            <a:ext cx="190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ABB8D-7FE3-45AB-BDE6-005946BDCC90}"/>
              </a:ext>
            </a:extLst>
          </p:cNvPr>
          <p:cNvSpPr txBox="1"/>
          <p:nvPr/>
        </p:nvSpPr>
        <p:spPr>
          <a:xfrm>
            <a:off x="3062393" y="4656491"/>
            <a:ext cx="207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Rehabilitation</a:t>
            </a:r>
          </a:p>
        </p:txBody>
      </p:sp>
    </p:spTree>
    <p:extLst>
      <p:ext uri="{BB962C8B-B14F-4D97-AF65-F5344CB8AC3E}">
        <p14:creationId xmlns:p14="http://schemas.microsoft.com/office/powerpoint/2010/main" val="795750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51" grpId="0" animBg="1"/>
      <p:bldP spid="52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Good Prep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458200" cy="4999038"/>
          </a:xfrm>
        </p:spPr>
        <p:txBody>
          <a:bodyPr>
            <a:normAutofit/>
          </a:bodyPr>
          <a:lstStyle/>
          <a:p>
            <a:r>
              <a:rPr lang="en-US" sz="2800" dirty="0"/>
              <a:t>Assure proper drainage, ditching, etc. exists</a:t>
            </a:r>
          </a:p>
          <a:p>
            <a:r>
              <a:rPr lang="en-US" sz="2800" dirty="0"/>
              <a:t>Trim overhanging brush, branches, and grass</a:t>
            </a:r>
          </a:p>
          <a:p>
            <a:r>
              <a:rPr lang="en-US" sz="2800" dirty="0"/>
              <a:t>Seal cracks greater than 1/4”</a:t>
            </a:r>
          </a:p>
          <a:p>
            <a:r>
              <a:rPr lang="en-US" sz="2800" dirty="0"/>
              <a:t>Shim/leveling of rutting/surface irregularities</a:t>
            </a:r>
          </a:p>
          <a:p>
            <a:r>
              <a:rPr lang="en-US" sz="2800" dirty="0"/>
              <a:t>Address trouble spots (potholes, utility trenches, </a:t>
            </a:r>
            <a:br>
              <a:rPr lang="en-US" sz="2800" dirty="0"/>
            </a:br>
            <a:r>
              <a:rPr lang="en-US" sz="2800" dirty="0"/>
              <a:t>spot failures)</a:t>
            </a:r>
          </a:p>
          <a:p>
            <a:r>
              <a:rPr lang="en-US" sz="2800" dirty="0"/>
              <a:t>Mill joints, intersecting roads, or high spots </a:t>
            </a:r>
            <a:r>
              <a:rPr lang="en-US" sz="2800" i="1" dirty="0"/>
              <a:t>(if needed)</a:t>
            </a:r>
          </a:p>
          <a:p>
            <a:r>
              <a:rPr lang="en-US" sz="2800" dirty="0"/>
              <a:t>Adjust utility structures </a:t>
            </a:r>
            <a:r>
              <a:rPr lang="en-US" sz="2800" i="1" dirty="0"/>
              <a:t>(if needed)</a:t>
            </a:r>
            <a:endParaRPr lang="en-US" sz="2800" dirty="0"/>
          </a:p>
          <a:p>
            <a:r>
              <a:rPr lang="en-US" sz="2800" dirty="0"/>
              <a:t>Clean pavement surface of mud, dirt, sand, etc.</a:t>
            </a:r>
          </a:p>
        </p:txBody>
      </p:sp>
    </p:spTree>
    <p:extLst>
      <p:ext uri="{BB962C8B-B14F-4D97-AF65-F5344CB8AC3E}">
        <p14:creationId xmlns:p14="http://schemas.microsoft.com/office/powerpoint/2010/main" val="173088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E3409411-5156-4626-9767-40EA858E5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" r="35624"/>
          <a:stretch/>
        </p:blipFill>
        <p:spPr>
          <a:xfrm>
            <a:off x="5932060" y="1315636"/>
            <a:ext cx="2743200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F0232A-8DC6-4D77-ACA0-B6EF0746D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0" t="8779" r="15054" b="17230"/>
          <a:stretch/>
        </p:blipFill>
        <p:spPr>
          <a:xfrm>
            <a:off x="5932060" y="3806080"/>
            <a:ext cx="2746339" cy="2203131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Content Placeholder 4">
            <a:extLst>
              <a:ext uri="{FF2B5EF4-FFF2-40B4-BE49-F238E27FC236}">
                <a16:creationId xmlns:a16="http://schemas.microsoft.com/office/drawing/2014/main" id="{6C2C2461-66C8-4059-B7CE-88E2D4D7841B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5538704" cy="46451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500" dirty="0"/>
              <a:t>Crack Seal</a:t>
            </a:r>
          </a:p>
          <a:p>
            <a:pPr>
              <a:spcBef>
                <a:spcPts val="600"/>
              </a:spcBef>
            </a:pPr>
            <a:r>
              <a:rPr lang="en-US" sz="2500" dirty="0"/>
              <a:t>Conventional Chip Seal</a:t>
            </a:r>
          </a:p>
          <a:p>
            <a:pPr>
              <a:spcBef>
                <a:spcPts val="600"/>
              </a:spcBef>
            </a:pPr>
            <a:r>
              <a:rPr lang="en-US" sz="2500" dirty="0"/>
              <a:t>Asphalt Rubber SAMs</a:t>
            </a:r>
          </a:p>
          <a:p>
            <a:pPr>
              <a:spcBef>
                <a:spcPts val="600"/>
              </a:spcBef>
            </a:pPr>
            <a:r>
              <a:rPr lang="en-US" sz="2500" dirty="0" err="1"/>
              <a:t>Microsurfacing</a:t>
            </a:r>
            <a:endParaRPr lang="en-US" sz="2500" dirty="0"/>
          </a:p>
          <a:p>
            <a:pPr>
              <a:spcBef>
                <a:spcPts val="600"/>
              </a:spcBef>
            </a:pPr>
            <a:r>
              <a:rPr lang="en-US" sz="2500" dirty="0"/>
              <a:t>Bonded Wearing Course</a:t>
            </a:r>
          </a:p>
          <a:p>
            <a:pPr>
              <a:spcBef>
                <a:spcPts val="600"/>
              </a:spcBef>
            </a:pPr>
            <a:r>
              <a:rPr lang="en-US" sz="2500" dirty="0"/>
              <a:t>(Hot &amp; Cold) In-Place Recycling</a:t>
            </a:r>
          </a:p>
          <a:p>
            <a:pPr>
              <a:spcBef>
                <a:spcPts val="600"/>
              </a:spcBef>
            </a:pPr>
            <a:r>
              <a:rPr lang="en-US" sz="2500" dirty="0"/>
              <a:t>Cold Mix Asphalt</a:t>
            </a:r>
          </a:p>
          <a:p>
            <a:pPr>
              <a:spcBef>
                <a:spcPts val="600"/>
              </a:spcBef>
            </a:pPr>
            <a:r>
              <a:rPr lang="en-US" sz="2500" dirty="0"/>
              <a:t>HMA Overlays w/ or w/out Milling</a:t>
            </a:r>
          </a:p>
          <a:p>
            <a:pPr>
              <a:spcBef>
                <a:spcPts val="600"/>
              </a:spcBef>
            </a:pPr>
            <a:r>
              <a:rPr lang="en-US" sz="2500" dirty="0"/>
              <a:t>Full Depth Reclamation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Maintenance Techniques</a:t>
            </a:r>
          </a:p>
        </p:txBody>
      </p:sp>
    </p:spTree>
    <p:extLst>
      <p:ext uri="{BB962C8B-B14F-4D97-AF65-F5344CB8AC3E}">
        <p14:creationId xmlns:p14="http://schemas.microsoft.com/office/powerpoint/2010/main" val="3999642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5">
            <a:extLst>
              <a:ext uri="{FF2B5EF4-FFF2-40B4-BE49-F238E27FC236}">
                <a16:creationId xmlns:a16="http://schemas.microsoft.com/office/drawing/2014/main" id="{0FA87DAA-F24F-4782-A8D9-ED2742B7FF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4432" y="1325563"/>
            <a:ext cx="2745486" cy="216320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4431" y="3804127"/>
            <a:ext cx="2745487" cy="216320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Seal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486400" cy="48466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to high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Sound structural pavement with good drainage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Minor to moderate surface cracking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Often applied before other surface treatments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20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Routing or sawing, cleaning, and drying existing cracks (as needed)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Application of highly flexible polymer modified asphalt into/over cracks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2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Seals moisture out of existing pavement and base materials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Helps to prevent additional cracking and pavement distress caused by moisture damage</a:t>
            </a:r>
          </a:p>
        </p:txBody>
      </p:sp>
    </p:spTree>
    <p:extLst>
      <p:ext uri="{BB962C8B-B14F-4D97-AF65-F5344CB8AC3E}">
        <p14:creationId xmlns:p14="http://schemas.microsoft.com/office/powerpoint/2010/main" val="45175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1BB6-2FA6-44A8-ACB0-BB9FF1F66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41A9C-581D-491E-82B3-C6EC8CACA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sz="3200" dirty="0"/>
              <a:t>About Your Roads</a:t>
            </a:r>
          </a:p>
          <a:p>
            <a:pPr>
              <a:spcBef>
                <a:spcPts val="1800"/>
              </a:spcBef>
            </a:pPr>
            <a:r>
              <a:rPr lang="en-US" sz="3200" dirty="0"/>
              <a:t>Pavement Maintenance Strategies</a:t>
            </a:r>
          </a:p>
          <a:p>
            <a:pPr>
              <a:spcBef>
                <a:spcPts val="1800"/>
              </a:spcBef>
            </a:pPr>
            <a:r>
              <a:rPr lang="en-US" sz="3200" dirty="0"/>
              <a:t>Pavement Maintenance Treatments</a:t>
            </a:r>
          </a:p>
          <a:p>
            <a:pPr>
              <a:spcBef>
                <a:spcPts val="1800"/>
              </a:spcBef>
            </a:pPr>
            <a:r>
              <a:rPr lang="en-US" sz="3200" dirty="0"/>
              <a:t>Budgeting &amp; Network Approach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88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od birdsall\Pictures\2010-09-27 AllS\AllS 079.JPG">
            <a:extLst>
              <a:ext uri="{FF2B5EF4-FFF2-40B4-BE49-F238E27FC236}">
                <a16:creationId xmlns:a16="http://schemas.microsoft.com/office/drawing/2014/main" id="{6BC07DEA-0086-4CED-BDCF-BBD016B62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924" t="-356" r="6526" b="356"/>
          <a:stretch/>
        </p:blipFill>
        <p:spPr bwMode="auto">
          <a:xfrm>
            <a:off x="5926718" y="1321643"/>
            <a:ext cx="2743200" cy="216320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532" y="3804127"/>
            <a:ext cx="2743200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Chip Seal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334000" cy="48466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Sound structural pavement with a good profile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Minor to moderate surface distress (cracking, bleeding, raveling, oxidation)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Can be applied in a double application, or covered by a fog seal or </a:t>
            </a:r>
            <a:r>
              <a:rPr lang="en-US" sz="1400" dirty="0" err="1"/>
              <a:t>microsurfacing</a:t>
            </a:r>
            <a:endParaRPr lang="en-US" sz="14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Shim/leveling course and crack sealing (as needed)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Sweeping of surface immediately before application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Spray application of asphalt emulsion (~0.42 gal/SY) followed by a layer of cover aggregate (~20-25 </a:t>
            </a:r>
            <a:r>
              <a:rPr lang="en-US" sz="1400" dirty="0" err="1"/>
              <a:t>lbs</a:t>
            </a:r>
            <a:r>
              <a:rPr lang="en-US" sz="1400" dirty="0"/>
              <a:t>/SY)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Immediately rolled and can be swept in 2-5 days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Waterproofs and seals pavement, including small cracks and imperfections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Protects existing surface from traffic wear and improves skid resistance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Quick construction process allows for minimal traffic disruption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Thin profile minimizes impact to driveway and intersecting road aprons</a:t>
            </a:r>
          </a:p>
        </p:txBody>
      </p:sp>
    </p:spTree>
    <p:extLst>
      <p:ext uri="{BB962C8B-B14F-4D97-AF65-F5344CB8AC3E}">
        <p14:creationId xmlns:p14="http://schemas.microsoft.com/office/powerpoint/2010/main" val="2296498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718" y="1325562"/>
            <a:ext cx="2743200" cy="216320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A15F48A4-5DAA-4143-9BAB-3774B51A2E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1291" y="3809998"/>
            <a:ext cx="2734054" cy="216320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Asphalt-Rubber SAM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257800" cy="49990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to medium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Sound structural pavement with a good profile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Minor to moderate surface distress (cracking, bleeding, raveling, oxidation)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Can be used as an interlayer (SAMI) with HMA overlay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Shim/leveling course and crack sealing (as needed)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Sweeping of surface immediately before application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Spray application of 20% asphalt rubber (~0.60 gal/SY) followed by a layer of heated and treated cover aggregate (~35 </a:t>
            </a:r>
            <a:r>
              <a:rPr lang="en-US" sz="1400" dirty="0" err="1"/>
              <a:t>lbs</a:t>
            </a:r>
            <a:r>
              <a:rPr lang="en-US" sz="1400" dirty="0"/>
              <a:t>/SY)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Immediately rolled and swept leaving no loose aggregate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Waterproofs and seals pavement, including small cracks and imperfections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Highly resistant to reflective cracking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Protects existing surface from traffic wear and improves skid resistance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Quick construction process allows for minimal traffic disruption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Thin profile minimizes impact to driveway and intersecting road aprons</a:t>
            </a:r>
          </a:p>
        </p:txBody>
      </p:sp>
    </p:spTree>
    <p:extLst>
      <p:ext uri="{BB962C8B-B14F-4D97-AF65-F5344CB8AC3E}">
        <p14:creationId xmlns:p14="http://schemas.microsoft.com/office/powerpoint/2010/main" val="2793811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733F2DB-1C64-46D5-81C1-7C5A08A1CD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6585" y="3809997"/>
            <a:ext cx="2743200" cy="216712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Placeholder 24">
            <a:extLst>
              <a:ext uri="{FF2B5EF4-FFF2-40B4-BE49-F238E27FC236}">
                <a16:creationId xmlns:a16="http://schemas.microsoft.com/office/drawing/2014/main" id="{F6B7766C-0609-4B08-873F-6B203CA121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6584" y="1321639"/>
            <a:ext cx="2743200" cy="216712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Microsurfacing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257800" cy="49990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to high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Sound structural pavement with a good profile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Minor surface distress (cracking, raveling, oxidation, and minor rutting)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Can be placed over a chip seal to form a cape seal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Crack sealing (as needed)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Sweeping of surface immediately before application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Mixture of asphalt emulsion, fine aggregate, mineral filler, water, and additives applied through a box spreader (18-32 </a:t>
            </a:r>
            <a:r>
              <a:rPr lang="en-US" sz="1400" dirty="0" err="1"/>
              <a:t>lbs</a:t>
            </a:r>
            <a:r>
              <a:rPr lang="en-US" sz="1400" dirty="0"/>
              <a:t>/SY)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Utilizes a polymer modified emulsion and can be applied up to 1½” thick (typically applied at 3/8”)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4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Waterproofs and seals pavement, including small cracks, minor rutting, and surface imperfections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Provides new wearing surface with improved skid resistance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Minimal changes to grade (maintains curb reveal and structures do not need to be adjusted)</a:t>
            </a:r>
          </a:p>
        </p:txBody>
      </p:sp>
    </p:spTree>
    <p:extLst>
      <p:ext uri="{BB962C8B-B14F-4D97-AF65-F5344CB8AC3E}">
        <p14:creationId xmlns:p14="http://schemas.microsoft.com/office/powerpoint/2010/main" val="346486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8566" y="3807939"/>
            <a:ext cx="2745925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291" y="1325561"/>
            <a:ext cx="2743200" cy="216320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Bonded Wearing Course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577840" cy="49990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to high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Sound structural pavement with a good profile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Minor to moderate surface distress (cracking, raveling, oxidation, and minor rutting)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Shim/leveling course and crack sealing (as needed)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Spray paver application of polymer modified emulsion and ultrathin (5/8” - 3/4”) gap graded HMA overlay (~85 </a:t>
            </a:r>
            <a:r>
              <a:rPr lang="en-US" sz="1400" dirty="0" err="1"/>
              <a:t>lbs</a:t>
            </a:r>
            <a:r>
              <a:rPr lang="en-US" sz="1400" dirty="0"/>
              <a:t>/SY)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Immediate rolling and return to traffic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Waterproofs and seals pavement, including small cracks, minor rutting, and surface imperfections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Superior bonding allows for thin application that preserves curb reveals, driveways, and intersecting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High skid resistant wearing surface that will not de-laminate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Quick construction and curing process allows for minimal traffic impact</a:t>
            </a:r>
          </a:p>
        </p:txBody>
      </p:sp>
    </p:spTree>
    <p:extLst>
      <p:ext uri="{BB962C8B-B14F-4D97-AF65-F5344CB8AC3E}">
        <p14:creationId xmlns:p14="http://schemas.microsoft.com/office/powerpoint/2010/main" val="1179202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931291" y="1321642"/>
            <a:ext cx="2743200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291" y="3807939"/>
            <a:ext cx="2743200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In-Place Recycling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257800" cy="49990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to high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Sound structural pavement base with good drainage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Moderate to severe surface distress (cracking, raveling, oxidation, and minor rutting)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Continuous equipment train heats existing pavement to 250-300°F before scarifying and milling to ¾ - 2”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Material is mixed with rejuvenating asphalt binder and repaved to roadway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Immediate compaction and open to traffic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Must be finished with surface treatment or HMA overlay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Restores profile of roadway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Provides improved base course utilizing existing materials</a:t>
            </a:r>
          </a:p>
        </p:txBody>
      </p:sp>
    </p:spTree>
    <p:extLst>
      <p:ext uri="{BB962C8B-B14F-4D97-AF65-F5344CB8AC3E}">
        <p14:creationId xmlns:p14="http://schemas.microsoft.com/office/powerpoint/2010/main" val="541826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291" y="3806080"/>
            <a:ext cx="2743200" cy="218612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362" y="1324402"/>
            <a:ext cx="2739129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In-Place Recycling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257800" cy="49990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to high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Sound structural pavement base with good drainage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Moderate to severe surface distress (cracking, raveling, oxidation, and minor rutting)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Continuous equipment train that mills, grinds, and resizes 3-5” of pavement (RAP)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Asphalt emulsion or foamed asphalt mixed with RAP onboard and placed back on roadway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Immediate compaction and open to traffic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Must be finished with surface treatment or HMA overlay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Restores profile of roadway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Eliminates rutting, cracking, and patch issues in pavement layer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Recycles existing materials in place</a:t>
            </a:r>
          </a:p>
        </p:txBody>
      </p:sp>
    </p:spTree>
    <p:extLst>
      <p:ext uri="{BB962C8B-B14F-4D97-AF65-F5344CB8AC3E}">
        <p14:creationId xmlns:p14="http://schemas.microsoft.com/office/powerpoint/2010/main" val="3349671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uck, mountain, sky&#10;&#10;Description automatically generated">
            <a:extLst>
              <a:ext uri="{FF2B5EF4-FFF2-40B4-BE49-F238E27FC236}">
                <a16:creationId xmlns:a16="http://schemas.microsoft.com/office/drawing/2014/main" id="{1DCBF81C-FEF2-400C-AD0B-51C027610F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90" y="1325560"/>
            <a:ext cx="2743199" cy="216246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rsimbari\Pictures\From Phone\CMA &amp; Single chip, Fayette ME fairbanks rd (1).JPG">
            <a:extLst>
              <a:ext uri="{FF2B5EF4-FFF2-40B4-BE49-F238E27FC236}">
                <a16:creationId xmlns:a16="http://schemas.microsoft.com/office/drawing/2014/main" id="{1B39C6EE-8C82-4F7E-9E2F-1E5FBBD59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90" y="3807939"/>
            <a:ext cx="2743200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Mix Asphalt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334000" cy="49990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Minor to moderate surface distress (cracking, raveling, oxidation, and minor rutting)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Cold mix asphalt paving between 2-4 inches in thickness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Immediate compaction and open to traffic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Should be covered with a final wearing surface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Cost-effective paving for upgrading non-engineered rural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Can be produced at central plant or on-site to minimize transportation and material costs 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Flexible but strong pavement materials resistant to rutting, cracking, and moisture damage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Surplus material can be stockpiled and used for patching at a later date</a:t>
            </a:r>
          </a:p>
        </p:txBody>
      </p:sp>
    </p:spTree>
    <p:extLst>
      <p:ext uri="{BB962C8B-B14F-4D97-AF65-F5344CB8AC3E}">
        <p14:creationId xmlns:p14="http://schemas.microsoft.com/office/powerpoint/2010/main" val="3285380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/>
          <a:stretch/>
        </p:blipFill>
        <p:spPr>
          <a:xfrm>
            <a:off x="5931291" y="1325560"/>
            <a:ext cx="2743199" cy="2163209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291" y="3807939"/>
            <a:ext cx="2743199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HMA Paving w/ or w/out Milling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334000" cy="49990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to high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Sound structural pavement with a good profile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Minor to moderate surface distress (cracking, raveling, oxidation, and minor rutting)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Milling and/or crack sealing (as needed)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Hot mix asphalt paving (~112 </a:t>
            </a:r>
            <a:r>
              <a:rPr lang="en-US" sz="1400" dirty="0" err="1"/>
              <a:t>lbs</a:t>
            </a:r>
            <a:r>
              <a:rPr lang="en-US" sz="1400" dirty="0"/>
              <a:t>/SY per inch of thickness)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Immediate compaction and open to traffic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Waterproofs and seals pavement, including small cracks, minor rutting, and </a:t>
            </a:r>
            <a:br>
              <a:rPr lang="en-US" sz="1400" dirty="0"/>
            </a:br>
            <a:r>
              <a:rPr lang="en-US" sz="1400" dirty="0"/>
              <a:t>surface imperfections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Provides new wearing surface with improved rideability</a:t>
            </a:r>
          </a:p>
        </p:txBody>
      </p:sp>
    </p:spTree>
    <p:extLst>
      <p:ext uri="{BB962C8B-B14F-4D97-AF65-F5344CB8AC3E}">
        <p14:creationId xmlns:p14="http://schemas.microsoft.com/office/powerpoint/2010/main" val="3556890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199" y="1321641"/>
            <a:ext cx="2734719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70"/>
          <a:stretch/>
        </p:blipFill>
        <p:spPr>
          <a:xfrm>
            <a:off x="5935198" y="3806080"/>
            <a:ext cx="2734719" cy="21671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Depth Reclamation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5394960" cy="4999038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Existing Road Condition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Low to high volume roads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Unstable pavement base and poor profile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Moderate to severe distress (cracking, raveling, oxidation, rutting)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b="1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Process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Sample and test existing pavement and base materials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Pulverize existing roadway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Grade and roll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Second pass with stabilization (if needed)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Fine grade and compact treated material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Must be finished with HMA, CMA or surface treatment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endParaRPr lang="en-US" sz="105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en-US" sz="1600" b="1" dirty="0"/>
              <a:t>Benefits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Strengthens the base, adding traffic bearing capacity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Breaks the crack pattern of the road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Creates a uniform base across the road cross-section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Uses existing materials in-place in a true recycling process</a:t>
            </a:r>
          </a:p>
        </p:txBody>
      </p:sp>
    </p:spTree>
    <p:extLst>
      <p:ext uri="{BB962C8B-B14F-4D97-AF65-F5344CB8AC3E}">
        <p14:creationId xmlns:p14="http://schemas.microsoft.com/office/powerpoint/2010/main" val="815871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Network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4365" y="1503828"/>
            <a:ext cx="5933435" cy="3966106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i="1" dirty="0"/>
              <a:t>A Quick Check of Your Highway Network Health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By Larry Galehouse, </a:t>
            </a:r>
            <a:br>
              <a:rPr lang="en-US" sz="2400" dirty="0"/>
            </a:br>
            <a:r>
              <a:rPr lang="en-US" sz="2400" dirty="0"/>
              <a:t>Director, National Center for </a:t>
            </a:r>
            <a:br>
              <a:rPr lang="en-US" sz="2400" dirty="0"/>
            </a:br>
            <a:r>
              <a:rPr lang="en-US" sz="2400" dirty="0"/>
              <a:t>Pavement Preservation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And Jim Sorenson, Team Leader, </a:t>
            </a:r>
            <a:br>
              <a:rPr lang="en-US" sz="2400" dirty="0"/>
            </a:br>
            <a:r>
              <a:rPr lang="en-US" sz="2400" dirty="0"/>
              <a:t>FHWA Office of Asset Management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Available at pavementpreservation.org</a:t>
            </a:r>
          </a:p>
        </p:txBody>
      </p:sp>
      <p:pic>
        <p:nvPicPr>
          <p:cNvPr id="5" name="Picture 4" descr="Booklet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305149"/>
            <a:ext cx="3331828" cy="41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806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role do your roads play?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6096000" cy="48466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Commuting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To and from work, school, doctors, stores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Services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Police, fire, ambulance, mail, trash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Commerce/Shipping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Merchandise, natural resources, food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Tourism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Beaches, mountains, skiing, events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Recreational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Walking, cycling</a:t>
            </a:r>
          </a:p>
        </p:txBody>
      </p:sp>
      <p:pic>
        <p:nvPicPr>
          <p:cNvPr id="4" name="Picture 4" descr="MPj04004720000[1]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1800" y="1523426"/>
            <a:ext cx="1828544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N42EST\Desktop\UNH\Backup Data\Cyclis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421130"/>
            <a:ext cx="1828545" cy="12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2934274"/>
            <a:ext cx="1828544" cy="13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1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Approach Concept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Every mile of road ages (deteriorates) by </a:t>
            </a:r>
            <a:br>
              <a:rPr lang="en-US" sz="2800" dirty="0"/>
            </a:br>
            <a:r>
              <a:rPr lang="en-US" sz="2800" dirty="0"/>
              <a:t>1 year each year (a “mile-year”)</a:t>
            </a:r>
          </a:p>
          <a:p>
            <a:r>
              <a:rPr lang="en-US" sz="2800" dirty="0"/>
              <a:t>For every mile of road in your network, you must preserve/extend the network life by one mile-year through treatments each year</a:t>
            </a:r>
            <a:br>
              <a:rPr lang="en-US" sz="3200" dirty="0"/>
            </a:br>
            <a:endParaRPr lang="en-US" sz="3200" b="1" u="sng" dirty="0"/>
          </a:p>
          <a:p>
            <a:r>
              <a:rPr lang="en-US" sz="2800" b="1" u="sng" dirty="0"/>
              <a:t>Example:</a:t>
            </a:r>
            <a:r>
              <a:rPr lang="en-US" sz="2800" dirty="0"/>
              <a:t>  For an average 25 mile (paved) network, you must gain at least 25 mile-years of life through work each year to maintain the current network condition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452866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Treatment Has…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846638"/>
          </a:xfrm>
        </p:spPr>
        <p:txBody>
          <a:bodyPr>
            <a:normAutofit/>
          </a:bodyPr>
          <a:lstStyle/>
          <a:p>
            <a:r>
              <a:rPr lang="en-US" sz="3200" dirty="0"/>
              <a:t>Unit cost</a:t>
            </a:r>
          </a:p>
          <a:p>
            <a:r>
              <a:rPr lang="en-US" sz="3200" dirty="0"/>
              <a:t>Estimated life extension</a:t>
            </a:r>
            <a:br>
              <a:rPr lang="en-US" sz="3200" dirty="0"/>
            </a:br>
            <a:r>
              <a:rPr lang="en-US" dirty="0"/>
              <a:t>(number of years until the road returns to it’s prior condition)</a:t>
            </a:r>
          </a:p>
          <a:p>
            <a:endParaRPr lang="en-US" sz="2800" dirty="0"/>
          </a:p>
          <a:p>
            <a:r>
              <a:rPr lang="en-US" sz="2800" dirty="0"/>
              <a:t>Using these values, we calculate the </a:t>
            </a:r>
            <a:r>
              <a:rPr lang="en-US" sz="2800" b="1" u="sng" dirty="0"/>
              <a:t>E</a:t>
            </a:r>
            <a:r>
              <a:rPr lang="en-US" sz="2800" dirty="0"/>
              <a:t>quivalent </a:t>
            </a:r>
            <a:r>
              <a:rPr lang="en-US" sz="2800" b="1" u="sng" dirty="0"/>
              <a:t>A</a:t>
            </a:r>
            <a:r>
              <a:rPr lang="en-US" sz="2800" dirty="0"/>
              <a:t>nnual </a:t>
            </a:r>
            <a:r>
              <a:rPr lang="en-US" sz="2800" b="1" u="sng" dirty="0"/>
              <a:t>C</a:t>
            </a:r>
            <a:r>
              <a:rPr lang="en-US" sz="2800" dirty="0"/>
              <a:t>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3301" y="4648200"/>
            <a:ext cx="641739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/>
              <a:t>EAC = Unit Cost / Estimated Life Extension</a:t>
            </a:r>
          </a:p>
        </p:txBody>
      </p:sp>
    </p:spTree>
    <p:extLst>
      <p:ext uri="{BB962C8B-B14F-4D97-AF65-F5344CB8AC3E}">
        <p14:creationId xmlns:p14="http://schemas.microsoft.com/office/powerpoint/2010/main" val="527250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Treatment Costs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/>
              <a:t>Surface Seal</a:t>
            </a:r>
            <a:r>
              <a:rPr lang="en-US" sz="2000" dirty="0"/>
              <a:t>						  $0.50 - $1.50 / SY</a:t>
            </a:r>
            <a:br>
              <a:rPr lang="en-US" sz="2000" dirty="0"/>
            </a:br>
            <a:r>
              <a:rPr lang="en-US" sz="1600" dirty="0"/>
              <a:t>(Crack Seal, Fog Seal)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/>
              <a:t>Single Seal</a:t>
            </a:r>
            <a:r>
              <a:rPr lang="en-US" sz="2000" dirty="0"/>
              <a:t>						  $1.75 - $3.00 / SY</a:t>
            </a:r>
            <a:br>
              <a:rPr lang="en-US" sz="2000" dirty="0"/>
            </a:br>
            <a:r>
              <a:rPr lang="en-US" sz="1600" dirty="0"/>
              <a:t>(Single Chip, Single Micro)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/>
              <a:t>Double / High Performance Seal</a:t>
            </a:r>
            <a:r>
              <a:rPr lang="en-US" sz="2000" dirty="0"/>
              <a:t>				  $3.50 - $6.00 / SY</a:t>
            </a:r>
            <a:br>
              <a:rPr lang="en-US" sz="2000" dirty="0"/>
            </a:br>
            <a:r>
              <a:rPr lang="en-US" sz="1600" dirty="0"/>
              <a:t>(Double Chip, Double Micro, Asphalt Rubber SAM)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/>
              <a:t>Combination Seals / Thin Overlays</a:t>
            </a:r>
            <a:r>
              <a:rPr lang="en-US" sz="2000" dirty="0"/>
              <a:t>				  $6.00 - $8.00 / SY</a:t>
            </a:r>
            <a:br>
              <a:rPr lang="en-US" sz="2000" dirty="0"/>
            </a:br>
            <a:r>
              <a:rPr lang="en-US" sz="1600" dirty="0"/>
              <a:t>(Cape Seal, Shim &amp; Single Seal, Thin HMA, Bonded Wearing Course)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/>
              <a:t>Shim &amp; Overlay / Mill &amp; Fill</a:t>
            </a:r>
            <a:r>
              <a:rPr lang="en-US" sz="2000" dirty="0"/>
              <a:t>				$8.00 - $12.00 / SY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/>
              <a:t>In-Place Recycling &amp; Overlay</a:t>
            </a:r>
            <a:r>
              <a:rPr lang="en-US" sz="2000" dirty="0"/>
              <a:t>			                $12.00 - $18.00 / SY</a:t>
            </a:r>
            <a:br>
              <a:rPr lang="en-US" sz="1600" dirty="0"/>
            </a:br>
            <a:r>
              <a:rPr lang="en-US" sz="1600" dirty="0"/>
              <a:t>(Hot In-Place Recycling, Cold In-Place Recycling)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/>
              <a:t>Reclaim &amp; Pave	</a:t>
            </a:r>
            <a:r>
              <a:rPr lang="en-US" sz="2000" dirty="0"/>
              <a:t>				                $15.00 - $20.00 / SY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2717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669022" y="1371600"/>
          <a:ext cx="7704160" cy="376424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0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Treatment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Good Condition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 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(PCI=80)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Fair Condition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 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(PCI=60)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Poor Condition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 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(PCI=40)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Crack Fill / Crack Seal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1 - 3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0 - 2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Single Seal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4 - 8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3 - 5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0 - 3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Double or High Performance Seal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6 - 12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3 - 8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2 - 4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Thin Overlay or Combo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8 - 14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4 - 10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3 - 6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FDR &amp; HMA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12 - 18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12 - 18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Minion Pro" panose="02040503050306020203" pitchFamily="18" charset="0"/>
                        </a:rPr>
                        <a:t>12 - 18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nion Pro" panose="02040503050306020203" pitchFamily="18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685800" y="5180901"/>
            <a:ext cx="770416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sym typeface="Symbol" pitchFamily="18" charset="2"/>
              </a:rPr>
              <a:t>Applying treatments at the right time</a:t>
            </a:r>
            <a:r>
              <a:rPr lang="en-US" sz="2400" b="1" dirty="0">
                <a:sym typeface="Symbol" pitchFamily="18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ym typeface="Symbol" pitchFamily="18" charset="2"/>
              </a:rPr>
              <a:t>yi</a:t>
            </a:r>
            <a:r>
              <a:rPr lang="en-US" sz="2400" b="1" dirty="0">
                <a:latin typeface="+mn-lt"/>
                <a:sym typeface="Symbol" pitchFamily="18" charset="2"/>
              </a:rPr>
              <a:t>elds the best return on your investment!</a:t>
            </a:r>
            <a:endParaRPr lang="en-US" dirty="0">
              <a:latin typeface="+mn-lt"/>
              <a:sym typeface="Symbol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 Life Extensions</a:t>
            </a:r>
          </a:p>
        </p:txBody>
      </p:sp>
      <p:sp>
        <p:nvSpPr>
          <p:cNvPr id="3" name="Oval 2"/>
          <p:cNvSpPr/>
          <p:nvPr/>
        </p:nvSpPr>
        <p:spPr>
          <a:xfrm>
            <a:off x="3429000" y="2474752"/>
            <a:ext cx="1554480" cy="221469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12280" y="4612547"/>
            <a:ext cx="1577680" cy="533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965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YOU???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846638"/>
          </a:xfrm>
        </p:spPr>
        <p:txBody>
          <a:bodyPr>
            <a:normAutofit/>
          </a:bodyPr>
          <a:lstStyle/>
          <a:p>
            <a:r>
              <a:rPr lang="en-US" sz="2800" dirty="0"/>
              <a:t>1 mile of road, 22 feet wide</a:t>
            </a:r>
          </a:p>
          <a:p>
            <a:r>
              <a:rPr lang="en-US" sz="2800" dirty="0"/>
              <a:t>Comparing 6 treatment options</a:t>
            </a:r>
          </a:p>
          <a:p>
            <a:pPr lvl="1"/>
            <a:r>
              <a:rPr lang="en-US" sz="2600" dirty="0"/>
              <a:t>Reclaim &amp; Repave</a:t>
            </a:r>
          </a:p>
          <a:p>
            <a:pPr lvl="1"/>
            <a:r>
              <a:rPr lang="en-US" sz="2600" dirty="0"/>
              <a:t>Cold Mix &amp; Single Seal</a:t>
            </a:r>
          </a:p>
          <a:p>
            <a:pPr lvl="1"/>
            <a:r>
              <a:rPr lang="en-US" sz="2600" dirty="0"/>
              <a:t>Crack Seal &amp; Overlay</a:t>
            </a:r>
          </a:p>
          <a:p>
            <a:pPr lvl="1"/>
            <a:r>
              <a:rPr lang="en-US" sz="2600" dirty="0"/>
              <a:t>Shim &amp; Single Seal</a:t>
            </a:r>
          </a:p>
          <a:p>
            <a:pPr lvl="1"/>
            <a:r>
              <a:rPr lang="en-US" sz="2600" dirty="0"/>
              <a:t>Crack Seal &amp; Single Seal</a:t>
            </a:r>
          </a:p>
          <a:p>
            <a:pPr lvl="1"/>
            <a:r>
              <a:rPr lang="en-US" sz="2600" dirty="0"/>
              <a:t>Crack Seal</a:t>
            </a:r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97155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Treatment Options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423409"/>
              </p:ext>
            </p:extLst>
          </p:nvPr>
        </p:nvGraphicFramePr>
        <p:xfrm>
          <a:off x="685800" y="1371600"/>
          <a:ext cx="7772398" cy="372230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128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Treatment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 Cost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Life Extension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Reclaim &amp; Repave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$202,541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Cold Mix &amp; Single Seal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$130,764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Crack Seal &amp; Overlay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$87,790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HMA Shim &amp; Single Seal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$59,013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923849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Crack Seal &amp; Single Seal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$36,416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Crack Seal</a:t>
                      </a:r>
                      <a:endParaRPr kumimoji="0" lang="en-US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$5,000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92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31C501-B48E-4413-BC08-80A87BFAA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3041"/>
            <a:ext cx="8229600" cy="3811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34BCF-D24A-40C3-B5D9-CC485E05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Rehab Strategy</a:t>
            </a:r>
          </a:p>
        </p:txBody>
      </p:sp>
    </p:spTree>
    <p:extLst>
      <p:ext uri="{BB962C8B-B14F-4D97-AF65-F5344CB8AC3E}">
        <p14:creationId xmlns:p14="http://schemas.microsoft.com/office/powerpoint/2010/main" val="862554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000D39-5C5A-40A9-BCCC-999F4F72A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3041"/>
            <a:ext cx="8229600" cy="3811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34BCF-D24A-40C3-B5D9-CC485E05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Rehab &amp; Repair Strategy</a:t>
            </a:r>
          </a:p>
        </p:txBody>
      </p:sp>
    </p:spTree>
    <p:extLst>
      <p:ext uri="{BB962C8B-B14F-4D97-AF65-F5344CB8AC3E}">
        <p14:creationId xmlns:p14="http://schemas.microsoft.com/office/powerpoint/2010/main" val="3772591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4AB3B-7594-4A85-A6D2-F7195603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3041"/>
            <a:ext cx="8229600" cy="3811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34BCF-D24A-40C3-B5D9-CC485E05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Preservation Strategy</a:t>
            </a:r>
          </a:p>
        </p:txBody>
      </p:sp>
    </p:spTree>
    <p:extLst>
      <p:ext uri="{BB962C8B-B14F-4D97-AF65-F5344CB8AC3E}">
        <p14:creationId xmlns:p14="http://schemas.microsoft.com/office/powerpoint/2010/main" val="1955808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05F5-4C8C-4E52-A772-7C153F2C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Comparison</a:t>
            </a:r>
          </a:p>
        </p:txBody>
      </p:sp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F4511531-2EB4-4507-B93C-B3F9278DA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951700"/>
              </p:ext>
            </p:extLst>
          </p:nvPr>
        </p:nvGraphicFramePr>
        <p:xfrm>
          <a:off x="304800" y="1502230"/>
          <a:ext cx="8534400" cy="269965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09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4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Strategy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Miles Treated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Total Cost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Years Gained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Equivalent Annual Cost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Rehabilitation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$506,352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$1.10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Repair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$486,478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$1.03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Hybrid-Preservation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4.5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$381,824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$0.80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548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828800"/>
            <a:ext cx="3886200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Most Valuable Asset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5410200" cy="48466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dirty="0"/>
              <a:t>Integral part of everyday life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Community’s largest financial asset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Can have significant impacts (positive and negative) on </a:t>
            </a:r>
            <a:br>
              <a:rPr lang="en-US" sz="2800" dirty="0"/>
            </a:br>
            <a:r>
              <a:rPr lang="en-US" sz="2800" dirty="0"/>
              <a:t>many aspects of municipal activities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Is your network getting the attention it deserves?</a:t>
            </a:r>
          </a:p>
          <a:p>
            <a:pPr>
              <a:spcBef>
                <a:spcPts val="1800"/>
              </a:spcBef>
            </a:pPr>
            <a:endParaRPr lang="en-US" sz="2800" dirty="0"/>
          </a:p>
          <a:p>
            <a:pPr>
              <a:spcBef>
                <a:spcPts val="1800"/>
              </a:spcBef>
            </a:pPr>
            <a:endParaRPr lang="en-US" sz="2800" dirty="0"/>
          </a:p>
          <a:p>
            <a:pPr>
              <a:spcBef>
                <a:spcPts val="18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7029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272B-76EF-44B2-990F-2871AB54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F802A-7AF3-47A2-BD80-F8B0C0E50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400"/>
              </a:spcBef>
            </a:pPr>
            <a:r>
              <a:rPr lang="en-US" sz="2800" dirty="0"/>
              <a:t>Network asset value and the annual depreciation value provide a baseline for funding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A Rehabilitation (and repair to an extent) strategy limits the roadway miles a municipality can maintain annually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A Preservation strategy provides the greatest return on investment and maximizes the miles maintained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Higher funding levels or a Repair &amp; Preserve strategy are needed in order to “maintain” or “improve” the overall network condition</a:t>
            </a:r>
          </a:p>
        </p:txBody>
      </p:sp>
    </p:spTree>
    <p:extLst>
      <p:ext uri="{BB962C8B-B14F-4D97-AF65-F5344CB8AC3E}">
        <p14:creationId xmlns:p14="http://schemas.microsoft.com/office/powerpoint/2010/main" val="1218394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SMGPPT_FRON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Robert Betsold</a:t>
            </a:r>
          </a:p>
          <a:p>
            <a:r>
              <a:rPr lang="en-US" sz="2000" b="0" dirty="0">
                <a:solidFill>
                  <a:schemeClr val="bg1"/>
                </a:solidFill>
              </a:rPr>
              <a:t>Te</a:t>
            </a:r>
            <a:r>
              <a:rPr lang="en-US" sz="2000" dirty="0">
                <a:solidFill>
                  <a:schemeClr val="bg1"/>
                </a:solidFill>
              </a:rPr>
              <a:t>chnical Marketing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rbetsold@asmg.com</a:t>
            </a:r>
          </a:p>
          <a:p>
            <a:r>
              <a:rPr lang="en-US" sz="2000" b="0" dirty="0">
                <a:solidFill>
                  <a:schemeClr val="bg1"/>
                </a:solidFill>
              </a:rPr>
              <a:t>(413) 887-7384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8108" y="304800"/>
            <a:ext cx="2561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05508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D3478-A370-4223-9CF8-7A3A905C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914400"/>
            <a:ext cx="8738812" cy="5029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Road Network Value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2B2C98-AA12-49AA-A278-8B9004757875}"/>
              </a:ext>
            </a:extLst>
          </p:cNvPr>
          <p:cNvSpPr/>
          <p:nvPr/>
        </p:nvSpPr>
        <p:spPr>
          <a:xfrm>
            <a:off x="7113830" y="5175504"/>
            <a:ext cx="18288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1A6D9D-530D-478A-977E-E90FCC803D5E}"/>
              </a:ext>
            </a:extLst>
          </p:cNvPr>
          <p:cNvSpPr/>
          <p:nvPr/>
        </p:nvSpPr>
        <p:spPr>
          <a:xfrm>
            <a:off x="7113830" y="5614416"/>
            <a:ext cx="18288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2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4024-242C-4853-B91F-9AEAE505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Road Network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D28B5-7F88-431D-8DCE-A6743A91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35 miles of paved road ≈ $15.5M replacement value</a:t>
            </a:r>
          </a:p>
          <a:p>
            <a:r>
              <a:rPr lang="en-US" sz="2800" dirty="0"/>
              <a:t>5 miles of gravel road ≈ $800k replacement value</a:t>
            </a:r>
          </a:p>
          <a:p>
            <a:r>
              <a:rPr lang="en-US" sz="2800" b="1" dirty="0"/>
              <a:t>TOTAL Road Network </a:t>
            </a:r>
            <a:r>
              <a:rPr lang="en-US" sz="2800" dirty="0"/>
              <a:t>≈</a:t>
            </a:r>
            <a:r>
              <a:rPr lang="en-US" sz="2800" b="1" dirty="0"/>
              <a:t> $16.3M replacement value</a:t>
            </a:r>
          </a:p>
          <a:p>
            <a:endParaRPr lang="en-US" sz="2800" dirty="0"/>
          </a:p>
          <a:p>
            <a:r>
              <a:rPr lang="en-US" sz="2800" dirty="0"/>
              <a:t>Using an average 20 year lifespan of a road…</a:t>
            </a:r>
          </a:p>
          <a:p>
            <a:pPr lvl="1"/>
            <a:r>
              <a:rPr lang="en-US" sz="2400" dirty="0"/>
              <a:t>Annual depreciation of the network ≈ $816,000</a:t>
            </a:r>
          </a:p>
        </p:txBody>
      </p:sp>
    </p:spTree>
    <p:extLst>
      <p:ext uri="{BB962C8B-B14F-4D97-AF65-F5344CB8AC3E}">
        <p14:creationId xmlns:p14="http://schemas.microsoft.com/office/powerpoint/2010/main" val="3070415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3514E4-9CA1-43E7-8588-9C53AFE5FD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19"/>
          <a:stretch/>
        </p:blipFill>
        <p:spPr>
          <a:xfrm>
            <a:off x="152400" y="1600016"/>
            <a:ext cx="8839199" cy="4012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E6B949-8A5F-4212-95BF-ABCAA3568F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5598852"/>
            <a:ext cx="911439" cy="4971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 of Pavement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003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Comparison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08" y="1437268"/>
            <a:ext cx="7182385" cy="4316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5762279"/>
            <a:ext cx="2034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Source: FHWA Every Day Counts</a:t>
            </a:r>
          </a:p>
        </p:txBody>
      </p:sp>
    </p:spTree>
    <p:extLst>
      <p:ext uri="{BB962C8B-B14F-4D97-AF65-F5344CB8AC3E}">
        <p14:creationId xmlns:p14="http://schemas.microsoft.com/office/powerpoint/2010/main" val="206449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“Worst First”- “Fix it First” </a:t>
            </a:r>
            <a:br>
              <a:rPr lang="en-US" dirty="0"/>
            </a:br>
            <a:r>
              <a:rPr lang="en-US" dirty="0"/>
              <a:t>Not Best Fiscal Policy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Fixing the worst roads first means rebuilding, which has the highest cost</a:t>
            </a:r>
          </a:p>
          <a:p>
            <a:r>
              <a:rPr lang="en-US" sz="3200" dirty="0"/>
              <a:t>Maintenance on other roads is neglected and their conditions worsen</a:t>
            </a:r>
          </a:p>
          <a:p>
            <a:r>
              <a:rPr lang="en-US" sz="3200" dirty="0"/>
              <a:t>Each year adds more miles to the list of “worst” that need rebuilding</a:t>
            </a:r>
          </a:p>
          <a:p>
            <a:r>
              <a:rPr lang="en-US" sz="3200" dirty="0"/>
              <a:t>Agencies dig themselves into a deeper financial hole with the “Worst First” strategy</a:t>
            </a:r>
          </a:p>
        </p:txBody>
      </p:sp>
    </p:spTree>
    <p:extLst>
      <p:ext uri="{BB962C8B-B14F-4D97-AF65-F5344CB8AC3E}">
        <p14:creationId xmlns:p14="http://schemas.microsoft.com/office/powerpoint/2010/main" val="3075901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2403</TotalTime>
  <Words>1949</Words>
  <Application>Microsoft Office PowerPoint</Application>
  <PresentationFormat>On-screen Show (4:3)</PresentationFormat>
  <Paragraphs>379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Minion Pro</vt:lpstr>
      <vt:lpstr>Trebuchet MS</vt:lpstr>
      <vt:lpstr>Wingdings</vt:lpstr>
      <vt:lpstr>Office Theme</vt:lpstr>
      <vt:lpstr>Stretching Your Budget with Pavement Preservation    March 2021</vt:lpstr>
      <vt:lpstr>Presentation Outline</vt:lpstr>
      <vt:lpstr>What role do your roads play?</vt:lpstr>
      <vt:lpstr>Your Most Valuable Asset</vt:lpstr>
      <vt:lpstr>Average Road Network Value</vt:lpstr>
      <vt:lpstr>Average Road Network by the Numbers</vt:lpstr>
      <vt:lpstr>Life of Pavement</vt:lpstr>
      <vt:lpstr>Strategy Comparison</vt:lpstr>
      <vt:lpstr>“Worst First”- “Fix it First”  Not Best Fiscal Policy</vt:lpstr>
      <vt:lpstr>Barns</vt:lpstr>
      <vt:lpstr>Pavement Preservation “Definition” </vt:lpstr>
      <vt:lpstr>Pavement Preservation “Definition” </vt:lpstr>
      <vt:lpstr>Philosophy</vt:lpstr>
      <vt:lpstr>Strategies versus Treatments</vt:lpstr>
      <vt:lpstr>Treatment Timing vs. Cost</vt:lpstr>
      <vt:lpstr>Life of Pavement</vt:lpstr>
      <vt:lpstr>Importance of Good Prep Work</vt:lpstr>
      <vt:lpstr>Pavement Maintenance Techniques</vt:lpstr>
      <vt:lpstr>Crack Seal</vt:lpstr>
      <vt:lpstr>Conventional Chip Seal</vt:lpstr>
      <vt:lpstr>Asphalt-Rubber SAM</vt:lpstr>
      <vt:lpstr>Microsurfacing</vt:lpstr>
      <vt:lpstr>Bonded Wearing Course</vt:lpstr>
      <vt:lpstr>Hot In-Place Recycling</vt:lpstr>
      <vt:lpstr>Cold In-Place Recycling</vt:lpstr>
      <vt:lpstr>Cold Mix Asphalt</vt:lpstr>
      <vt:lpstr>HMA Paving w/ or w/out Milling</vt:lpstr>
      <vt:lpstr>Full Depth Reclamation</vt:lpstr>
      <vt:lpstr>Pavement Network Evaluation</vt:lpstr>
      <vt:lpstr>Network Approach Concept</vt:lpstr>
      <vt:lpstr>Every Treatment Has…</vt:lpstr>
      <vt:lpstr>Estimated Treatment Costs</vt:lpstr>
      <vt:lpstr>Treatment Life Extensions</vt:lpstr>
      <vt:lpstr>What Does This Mean For YOU???</vt:lpstr>
      <vt:lpstr>Example Treatment Options</vt:lpstr>
      <vt:lpstr>Rehab Strategy</vt:lpstr>
      <vt:lpstr>Rehab &amp; Repair Strategy</vt:lpstr>
      <vt:lpstr>Preservation Strategy</vt:lpstr>
      <vt:lpstr>Strategy Comparison</vt:lpstr>
      <vt:lpstr>Summary &amp; Take-aways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Betsold</dc:creator>
  <cp:lastModifiedBy>Coughlan, Peter</cp:lastModifiedBy>
  <cp:revision>165</cp:revision>
  <cp:lastPrinted>2021-03-11T16:26:36Z</cp:lastPrinted>
  <dcterms:created xsi:type="dcterms:W3CDTF">2011-10-25T13:28:55Z</dcterms:created>
  <dcterms:modified xsi:type="dcterms:W3CDTF">2021-03-15T18:04:57Z</dcterms:modified>
</cp:coreProperties>
</file>